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94D6"/>
    <a:srgbClr val="009CDB"/>
    <a:srgbClr val="E81C39"/>
    <a:srgbClr val="18802B"/>
    <a:srgbClr val="9437FF"/>
    <a:srgbClr val="F2A900"/>
    <a:srgbClr val="9B67FF"/>
    <a:srgbClr val="179BD7"/>
    <a:srgbClr val="009CDE"/>
    <a:srgbClr val="5B6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4E742-ABCD-45C7-9C5C-25D80D53B762}" v="15" dt="2019-04-01T23:53:56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41" autoAdjust="0"/>
    <p:restoredTop sz="94660"/>
  </p:normalViewPr>
  <p:slideViewPr>
    <p:cSldViewPr snapToGrid="0" showGuides="1">
      <p:cViewPr>
        <p:scale>
          <a:sx n="85" d="100"/>
          <a:sy n="85" d="100"/>
        </p:scale>
        <p:origin x="-3606" y="-15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an huynh" userId="cc7efeaafb91a623" providerId="LiveId" clId="{4034E742-ABCD-45C7-9C5C-25D80D53B762}"/>
    <pc:docChg chg="undo custSel modSld">
      <pc:chgData name="tuan huynh" userId="cc7efeaafb91a623" providerId="LiveId" clId="{4034E742-ABCD-45C7-9C5C-25D80D53B762}" dt="2019-04-01T23:54:27.456" v="106" actId="14734"/>
      <pc:docMkLst>
        <pc:docMk/>
      </pc:docMkLst>
      <pc:sldChg chg="modSp">
        <pc:chgData name="tuan huynh" userId="cc7efeaafb91a623" providerId="LiveId" clId="{4034E742-ABCD-45C7-9C5C-25D80D53B762}" dt="2019-04-01T23:54:27.456" v="106" actId="14734"/>
        <pc:sldMkLst>
          <pc:docMk/>
          <pc:sldMk cId="3331984152" sldId="263"/>
        </pc:sldMkLst>
        <pc:spChg chg="mod">
          <ac:chgData name="tuan huynh" userId="cc7efeaafb91a623" providerId="LiveId" clId="{4034E742-ABCD-45C7-9C5C-25D80D53B762}" dt="2019-04-01T23:54:24.192" v="105" actId="20577"/>
          <ac:spMkLst>
            <pc:docMk/>
            <pc:sldMk cId="3331984152" sldId="263"/>
            <ac:spMk id="8" creationId="{00000000-0000-0000-0000-000000000000}"/>
          </ac:spMkLst>
        </pc:spChg>
        <pc:spChg chg="mod">
          <ac:chgData name="tuan huynh" userId="cc7efeaafb91a623" providerId="LiveId" clId="{4034E742-ABCD-45C7-9C5C-25D80D53B762}" dt="2019-04-01T23:54:20.322" v="100" actId="20577"/>
          <ac:spMkLst>
            <pc:docMk/>
            <pc:sldMk cId="3331984152" sldId="263"/>
            <ac:spMk id="33" creationId="{8C7F922B-71F8-B94C-88DC-5B525249493F}"/>
          </ac:spMkLst>
        </pc:spChg>
        <pc:spChg chg="mod">
          <ac:chgData name="tuan huynh" userId="cc7efeaafb91a623" providerId="LiveId" clId="{4034E742-ABCD-45C7-9C5C-25D80D53B762}" dt="2019-01-31T22:23:58.502" v="5"/>
          <ac:spMkLst>
            <pc:docMk/>
            <pc:sldMk cId="3331984152" sldId="263"/>
            <ac:spMk id="41" creationId="{48D0B1A2-17ED-E04E-A3A5-7020536DE113}"/>
          </ac:spMkLst>
        </pc:spChg>
        <pc:spChg chg="mod">
          <ac:chgData name="tuan huynh" userId="cc7efeaafb91a623" providerId="LiveId" clId="{4034E742-ABCD-45C7-9C5C-25D80D53B762}" dt="2019-01-31T23:02:58.001" v="36" actId="20577"/>
          <ac:spMkLst>
            <pc:docMk/>
            <pc:sldMk cId="3331984152" sldId="263"/>
            <ac:spMk id="46" creationId="{63683A5F-6951-B244-9486-28A2DF95262A}"/>
          </ac:spMkLst>
        </pc:spChg>
        <pc:spChg chg="mod">
          <ac:chgData name="tuan huynh" userId="cc7efeaafb91a623" providerId="LiveId" clId="{4034E742-ABCD-45C7-9C5C-25D80D53B762}" dt="2019-02-01T20:24:16.984" v="39"/>
          <ac:spMkLst>
            <pc:docMk/>
            <pc:sldMk cId="3331984152" sldId="263"/>
            <ac:spMk id="84" creationId="{903C2239-6F44-7D4A-80B2-2F600115B218}"/>
          </ac:spMkLst>
        </pc:spChg>
        <pc:grpChg chg="mod">
          <ac:chgData name="tuan huynh" userId="cc7efeaafb91a623" providerId="LiveId" clId="{4034E742-ABCD-45C7-9C5C-25D80D53B762}" dt="2019-02-01T20:24:14.581" v="38" actId="14826"/>
          <ac:grpSpMkLst>
            <pc:docMk/>
            <pc:sldMk cId="3331984152" sldId="263"/>
            <ac:grpSpMk id="19" creationId="{8DF3D24E-E1B6-594D-BB00-2B3B88381A33}"/>
          </ac:grpSpMkLst>
        </pc:grpChg>
        <pc:grpChg chg="mod">
          <ac:chgData name="tuan huynh" userId="cc7efeaafb91a623" providerId="LiveId" clId="{4034E742-ABCD-45C7-9C5C-25D80D53B762}" dt="2019-01-31T23:03:07.394" v="37" actId="14826"/>
          <ac:grpSpMkLst>
            <pc:docMk/>
            <pc:sldMk cId="3331984152" sldId="263"/>
            <ac:grpSpMk id="26" creationId="{D787A742-4767-C641-9A0A-FA927126C428}"/>
          </ac:grpSpMkLst>
        </pc:grpChg>
        <pc:grpChg chg="mod">
          <ac:chgData name="tuan huynh" userId="cc7efeaafb91a623" providerId="LiveId" clId="{4034E742-ABCD-45C7-9C5C-25D80D53B762}" dt="2019-04-01T23:54:15.696" v="91" actId="1076"/>
          <ac:grpSpMkLst>
            <pc:docMk/>
            <pc:sldMk cId="3331984152" sldId="263"/>
            <ac:grpSpMk id="29" creationId="{8AC339AC-F4AD-244B-B914-728BAC32F4D0}"/>
          </ac:grpSpMkLst>
        </pc:grpChg>
        <pc:graphicFrameChg chg="mod modGraphic">
          <ac:chgData name="tuan huynh" userId="cc7efeaafb91a623" providerId="LiveId" clId="{4034E742-ABCD-45C7-9C5C-25D80D53B762}" dt="2019-04-01T23:54:27.456" v="106" actId="14734"/>
          <ac:graphicFrameMkLst>
            <pc:docMk/>
            <pc:sldMk cId="3331984152" sldId="263"/>
            <ac:graphicFrameMk id="27" creationId="{D86239B8-E816-A740-8CF7-ED1DFEA43BD9}"/>
          </ac:graphicFrameMkLst>
        </pc:graphicFrameChg>
        <pc:graphicFrameChg chg="mod">
          <ac:chgData name="tuan huynh" userId="cc7efeaafb91a623" providerId="LiveId" clId="{4034E742-ABCD-45C7-9C5C-25D80D53B762}" dt="2019-01-31T22:21:05.136" v="0"/>
          <ac:graphicFrameMkLst>
            <pc:docMk/>
            <pc:sldMk cId="3331984152" sldId="263"/>
            <ac:graphicFrameMk id="34" creationId="{00000000-0000-0000-0000-000000000000}"/>
          </ac:graphicFrameMkLst>
        </pc:graphicFrameChg>
        <pc:picChg chg="mod">
          <ac:chgData name="tuan huynh" userId="cc7efeaafb91a623" providerId="LiveId" clId="{4034E742-ABCD-45C7-9C5C-25D80D53B762}" dt="2019-02-01T20:24:14.581" v="38" actId="14826"/>
          <ac:picMkLst>
            <pc:docMk/>
            <pc:sldMk cId="3331984152" sldId="263"/>
            <ac:picMk id="9" creationId="{B1594282-2BB8-CF48-BCF1-3641C4636A6C}"/>
          </ac:picMkLst>
        </pc:picChg>
        <pc:picChg chg="mod">
          <ac:chgData name="tuan huynh" userId="cc7efeaafb91a623" providerId="LiveId" clId="{4034E742-ABCD-45C7-9C5C-25D80D53B762}" dt="2019-01-31T23:03:07.394" v="37" actId="14826"/>
          <ac:picMkLst>
            <pc:docMk/>
            <pc:sldMk cId="3331984152" sldId="263"/>
            <ac:picMk id="15" creationId="{A71DC3F2-9701-8A46-A2B2-8D166D592D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63DD-8EA8-4E9C-A029-CDE648688626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6A1-B117-4416-AD39-6C1289AF5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rtnervizion.com/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support@optoma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ame@optoma.com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416" y="995392"/>
            <a:ext cx="7772401" cy="906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34321" y="384538"/>
            <a:ext cx="2640496" cy="9320936"/>
          </a:xfrm>
          <a:prstGeom prst="rect">
            <a:avLst/>
          </a:prstGeom>
          <a:solidFill>
            <a:schemeClr val="tx1">
              <a:lumMod val="95000"/>
              <a:lumOff val="5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37791" y="1119768"/>
            <a:ext cx="1722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Reseller SPIFs</a:t>
            </a:r>
          </a:p>
        </p:txBody>
      </p:sp>
      <p:pic>
        <p:nvPicPr>
          <p:cNvPr id="6" name="Picture 5" descr="GraceSSD:Users:gracegallagher:Documents:Optoma:Monthly Sales Flyer:Monthy rebate and spif template:_imgs:WDF_2470615.jpg"/>
          <p:cNvPicPr/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7780351" cy="1104900"/>
          </a:xfrm>
          <a:prstGeom prst="rect">
            <a:avLst/>
          </a:prstGeom>
          <a:noFill/>
          <a:ln>
            <a:noFill/>
          </a:ln>
          <a:effectLst>
            <a:outerShdw blurRad="152400" dir="5400000" algn="ctr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0" y="0"/>
            <a:ext cx="7779811" cy="1119206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777" y="1126993"/>
            <a:ext cx="3019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Instant Rebates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31027" y="205879"/>
            <a:ext cx="49170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April 2019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Instant Rebates and Reseller SPIFs</a:t>
            </a:r>
          </a:p>
        </p:txBody>
      </p:sp>
      <p:pic>
        <p:nvPicPr>
          <p:cNvPr id="22" name="Picture 21" descr="GraceSSD:Users:gracegallagher:Documents:Optoma:Logos:Optoma_All-WHITE.pn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1904" y="81583"/>
            <a:ext cx="2524125" cy="1076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50911"/>
              </p:ext>
            </p:extLst>
          </p:nvPr>
        </p:nvGraphicFramePr>
        <p:xfrm>
          <a:off x="126053" y="1439855"/>
          <a:ext cx="4840588" cy="1693080"/>
        </p:xfrm>
        <a:graphic>
          <a:graphicData uri="http://schemas.openxmlformats.org/drawingml/2006/table">
            <a:tbl>
              <a:tblPr firstCol="1" bandRow="1">
                <a:effectLst>
                  <a:outerShdw blurRad="152400" dir="5400000" algn="ctr" rotWithShape="0">
                    <a:srgbClr val="000000">
                      <a:alpha val="70000"/>
                    </a:srgbClr>
                  </a:outerShdw>
                </a:effectLst>
                <a:tableStyleId>{5C22544A-7EE6-4342-B048-85BDC9FD1C3A}</a:tableStyleId>
              </a:tblPr>
              <a:tblGrid>
                <a:gridCol w="8731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7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13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45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41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84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Model</a:t>
                      </a:r>
                    </a:p>
                  </a:txBody>
                  <a:tcPr marL="32346" marR="32346" marT="8087" marB="8087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Product Specifications</a:t>
                      </a:r>
                    </a:p>
                  </a:txBody>
                  <a:tcPr marL="32346" marR="32346" marT="8087" marB="8087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Lumens </a:t>
                      </a:r>
                    </a:p>
                  </a:txBody>
                  <a:tcPr marL="32346" marR="32346" marT="8087" marB="8087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Resolution</a:t>
                      </a: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Instant Rebate</a:t>
                      </a:r>
                    </a:p>
                  </a:txBody>
                  <a:tcPr marL="32346" marR="32346" marT="8087" marB="8087" anchor="ctr" anchorCtr="1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2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W345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22,000:1 contrast, throw ratio 1.18 – 1.54, full 3D, sRGB, HDMI 1.4a, VGA In, composite, audio in, audio out, 2W audio, VGA out, RS-232, powered USB (5V, 1.5Amp) with mouse control, 29dB quiet, IR remote, 5.29 lbs., warranty: 3</a:t>
                      </a:r>
                      <a:r>
                        <a:rPr lang="en-US" sz="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</a:t>
                      </a:r>
                      <a:r>
                        <a:rPr lang="en-US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ear projector</a:t>
                      </a:r>
                      <a:r>
                        <a:rPr lang="en-US" sz="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/</a:t>
                      </a:r>
                      <a:r>
                        <a:rPr lang="en-US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1</a:t>
                      </a:r>
                      <a:r>
                        <a:rPr lang="en-US" sz="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</a:t>
                      </a:r>
                      <a:r>
                        <a:rPr lang="en-US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ear lamp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3,300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WXGA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$50 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11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LV130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100,000:1 Contrast, 1.1:1 throw ratio, HDMI (with MHL 2.2), audio/headphone-out (3.5mm), 6,700mAH battery, USB power, 20,000 Hour Lamp Life, 14 oz, 2W Mono Speaker, warranty: 1 year projector or 20,000 hour light source</a:t>
                      </a:r>
                    </a:p>
                  </a:txBody>
                  <a:tcPr marL="32346" marR="32346" marT="8087" marB="808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300</a:t>
                      </a:r>
                    </a:p>
                  </a:txBody>
                  <a:tcPr marL="32346" marR="32346" marT="8087" marB="808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WVGA</a:t>
                      </a:r>
                    </a:p>
                  </a:txBody>
                  <a:tcPr marL="32346" marR="32346" marT="8087" marB="808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9CDB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$20 </a:t>
                      </a:r>
                    </a:p>
                  </a:txBody>
                  <a:tcPr marL="32346" marR="32346" marT="8087" marB="8087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853729"/>
                  </a:ext>
                </a:extLst>
              </a:tr>
              <a:tr h="4211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W331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22,000:1 contrast, 1.54 – 1.71:1 throw ratio, full 3D, 1x HDMI 1.4a, 1x VGA in, composite video, audio in, audio out, USB-A power, mini USB-B, 1.1X zoom, 2W speaker, RS-232 control, warranty: 1</a:t>
                      </a:r>
                      <a:r>
                        <a:rPr lang="en-US" sz="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</a:t>
                      </a:r>
                      <a:r>
                        <a:rPr lang="en-US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ear projector, 90 days lamp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3,300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WXGA</a:t>
                      </a:r>
                    </a:p>
                  </a:txBody>
                  <a:tcPr marL="32346" marR="32346" marT="8087" marB="808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$25</a:t>
                      </a:r>
                    </a:p>
                  </a:txBody>
                  <a:tcPr marL="32346" marR="32346" marT="8087" marB="808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-12508" y="9378594"/>
            <a:ext cx="7784908" cy="688269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9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As the worldwide leader in 4K UHD projection, the #1 DLP® projector supplier and 1080p leader in the Americas, Optoma designs and manufactures award-winning projection and audio products for business, education, houses of worship and home entertainment.</a:t>
            </a:r>
          </a:p>
          <a:p>
            <a:pPr algn="ctr" defTabSz="914400" fontAlgn="base">
              <a:spcBef>
                <a:spcPct val="0"/>
              </a:spcBef>
            </a:pPr>
            <a:endParaRPr lang="en-US" altLang="en-US" sz="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 defTabSz="914400" fontAlgn="base">
              <a:spcBef>
                <a:spcPct val="0"/>
              </a:spcBef>
            </a:pPr>
            <a:r>
              <a:rPr lang="en-US" altLang="en-US" sz="12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See what’s new at </a:t>
            </a:r>
            <a:r>
              <a:rPr lang="en-US" altLang="en-US" sz="1200" b="1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Optoma.com</a:t>
            </a:r>
            <a:endParaRPr lang="en-US" altLang="en-US" sz="1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8DF3D24E-E1B6-594D-BB00-2B3B88381A33}"/>
              </a:ext>
            </a:extLst>
          </p:cNvPr>
          <p:cNvGrpSpPr/>
          <p:nvPr/>
        </p:nvGrpSpPr>
        <p:grpSpPr>
          <a:xfrm>
            <a:off x="126053" y="3438808"/>
            <a:ext cx="4840588" cy="2723347"/>
            <a:chOff x="126053" y="3346533"/>
            <a:chExt cx="4840588" cy="2723347"/>
          </a:xfrm>
        </p:grpSpPr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A7E2A050-D055-3549-86CC-CF40E30B3291}"/>
                </a:ext>
              </a:extLst>
            </p:cNvPr>
            <p:cNvGrpSpPr/>
            <p:nvPr/>
          </p:nvGrpSpPr>
          <p:grpSpPr>
            <a:xfrm>
              <a:off x="126053" y="5556044"/>
              <a:ext cx="4840588" cy="513836"/>
              <a:chOff x="126053" y="5556044"/>
              <a:chExt cx="4840588" cy="513836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="" xmlns:a16="http://schemas.microsoft.com/office/drawing/2014/main" id="{3E212459-7249-B246-AAA7-852157E197F4}"/>
                  </a:ext>
                </a:extLst>
              </p:cNvPr>
              <p:cNvSpPr/>
              <p:nvPr/>
            </p:nvSpPr>
            <p:spPr>
              <a:xfrm>
                <a:off x="126053" y="5556044"/>
                <a:ext cx="4840588" cy="50637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65000"/>
                    <a:lumOff val="35000"/>
                    <a:alpha val="15000"/>
                  </a:schemeClr>
                </a:solidFill>
              </a:ln>
              <a:effectLst>
                <a:outerShdw blurRad="152400" dir="5400000" algn="ctr" rotWithShape="0">
                  <a:schemeClr val="tx1"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矩形 16">
                <a:extLst>
                  <a:ext uri="{FF2B5EF4-FFF2-40B4-BE49-F238E27FC236}">
                    <a16:creationId xmlns="" xmlns:a16="http://schemas.microsoft.com/office/drawing/2014/main" id="{903C2239-6F44-7D4A-80B2-2F600115B218}"/>
                  </a:ext>
                </a:extLst>
              </p:cNvPr>
              <p:cNvSpPr/>
              <p:nvPr/>
            </p:nvSpPr>
            <p:spPr>
              <a:xfrm>
                <a:off x="126053" y="5808270"/>
                <a:ext cx="4840588" cy="261610"/>
              </a:xfrm>
              <a:prstGeom prst="rect">
                <a:avLst/>
              </a:prstGeom>
              <a:effectLst>
                <a:outerShdw blurRad="101600" dir="5400000" algn="ctr" rotWithShape="0">
                  <a:schemeClr val="bg1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WUXGA, 1080p or WXGA| 5,000 lumens | 300,000:1 contrast</a:t>
                </a:r>
                <a:endParaRPr lang="zh-TW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B1594282-2BB8-CF48-BCF1-3641C4636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856" y="3346533"/>
              <a:ext cx="4836784" cy="2370973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D787A742-4767-C641-9A0A-FA927126C428}"/>
              </a:ext>
            </a:extLst>
          </p:cNvPr>
          <p:cNvGrpSpPr/>
          <p:nvPr/>
        </p:nvGrpSpPr>
        <p:grpSpPr>
          <a:xfrm>
            <a:off x="126053" y="6491511"/>
            <a:ext cx="4840588" cy="2747870"/>
            <a:chOff x="126053" y="6514661"/>
            <a:chExt cx="4840588" cy="2747870"/>
          </a:xfrm>
        </p:grpSpPr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5B289482-63BF-6241-901F-816A925FC139}"/>
                </a:ext>
              </a:extLst>
            </p:cNvPr>
            <p:cNvSpPr/>
            <p:nvPr/>
          </p:nvSpPr>
          <p:spPr>
            <a:xfrm>
              <a:off x="126053" y="8756158"/>
              <a:ext cx="4840588" cy="5063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  <a:alpha val="15000"/>
                </a:schemeClr>
              </a:solidFill>
            </a:ln>
            <a:effectLst>
              <a:outerShdw blurRad="152400" dir="5400000" algn="ctr" rotWithShape="0">
                <a:schemeClr val="tx1">
                  <a:alpha val="7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A71DC3F2-9701-8A46-A2B2-8D166D592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502" y="6514661"/>
              <a:ext cx="4838139" cy="2371636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1" name="矩形 16">
              <a:extLst>
                <a:ext uri="{FF2B5EF4-FFF2-40B4-BE49-F238E27FC236}">
                  <a16:creationId xmlns="" xmlns:a16="http://schemas.microsoft.com/office/drawing/2014/main" id="{48D0B1A2-17ED-E04E-A3A5-7020536DE113}"/>
                </a:ext>
              </a:extLst>
            </p:cNvPr>
            <p:cNvSpPr/>
            <p:nvPr/>
          </p:nvSpPr>
          <p:spPr>
            <a:xfrm>
              <a:off x="128502" y="8991402"/>
              <a:ext cx="4838139" cy="261610"/>
            </a:xfrm>
            <a:prstGeom prst="rect">
              <a:avLst/>
            </a:prstGeom>
            <a:effectLst>
              <a:outerShdw blurRad="101600" dir="54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WVGA resolution | 300 lumens | 100,000:1 contrast</a:t>
              </a:r>
              <a:endParaRPr lang="zh-TW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Explosion 1 41">
              <a:extLst>
                <a:ext uri="{FF2B5EF4-FFF2-40B4-BE49-F238E27FC236}">
                  <a16:creationId xmlns="" xmlns:a16="http://schemas.microsoft.com/office/drawing/2014/main" id="{F021D823-3F72-4A4A-A850-8710F1C34495}"/>
                </a:ext>
              </a:extLst>
            </p:cNvPr>
            <p:cNvSpPr/>
            <p:nvPr/>
          </p:nvSpPr>
          <p:spPr>
            <a:xfrm>
              <a:off x="3585596" y="7159412"/>
              <a:ext cx="1270390" cy="1440767"/>
            </a:xfrm>
            <a:prstGeom prst="irregularSeal1">
              <a:avLst/>
            </a:prstGeom>
            <a:solidFill>
              <a:srgbClr val="0A94D6"/>
            </a:solid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63683A5F-6951-B244-9486-28A2DF95262A}"/>
                </a:ext>
              </a:extLst>
            </p:cNvPr>
            <p:cNvSpPr txBox="1"/>
            <p:nvPr/>
          </p:nvSpPr>
          <p:spPr>
            <a:xfrm>
              <a:off x="3641984" y="7531546"/>
              <a:ext cx="11864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$20 </a:t>
              </a:r>
            </a:p>
            <a:p>
              <a:pPr algn="ctr"/>
              <a:r>
                <a:rPr lang="en-US" sz="800" b="1" i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Instant Rebate</a:t>
              </a:r>
              <a:endParaRPr lang="en-US" sz="800" i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D86239B8-E816-A740-8CF7-ED1DFEA43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944"/>
              </p:ext>
            </p:extLst>
          </p:nvPr>
        </p:nvGraphicFramePr>
        <p:xfrm>
          <a:off x="5244751" y="1432975"/>
          <a:ext cx="2420422" cy="4955739"/>
        </p:xfrm>
        <a:graphic>
          <a:graphicData uri="http://schemas.openxmlformats.org/drawingml/2006/table">
            <a:tbl>
              <a:tblPr firstCol="1" bandRow="1">
                <a:effectLst>
                  <a:outerShdw blurRad="152400" dir="5400000" algn="ctr" rotWithShape="0">
                    <a:srgbClr val="000000">
                      <a:alpha val="70000"/>
                    </a:srgbClr>
                  </a:outerShdw>
                </a:effectLst>
                <a:tableStyleId>{5C22544A-7EE6-4342-B048-85BDC9FD1C3A}</a:tableStyleId>
              </a:tblPr>
              <a:tblGrid>
                <a:gridCol w="1833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01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ProScene** Projectors</a:t>
                      </a:r>
                    </a:p>
                  </a:txBody>
                  <a:tcPr marL="36576" marR="36576" marT="9144" marB="9144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SPIF</a:t>
                      </a:r>
                    </a:p>
                  </a:txBody>
                  <a:tcPr marL="36576" marR="36576" marT="9144" marB="9144" anchor="ctr" anchorCtr="1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605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4K550, 4K550ST</a:t>
                      </a:r>
                      <a:endParaRPr lang="de-DE" sz="95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$200</a:t>
                      </a:r>
                    </a:p>
                  </a:txBody>
                  <a:tcPr marL="36576" marR="36576" marT="9144" marB="9144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5835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ZU1050, ZU850,</a:t>
                      </a:r>
                      <a:r>
                        <a:rPr lang="de-DE" sz="95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ZU750, ZU660,</a:t>
                      </a: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EH505e, EH503e, </a:t>
                      </a: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$100 </a:t>
                      </a:r>
                    </a:p>
                  </a:txBody>
                  <a:tcPr marL="36576" marR="36576" marT="9144" marB="9144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1168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ZU610T-B, ZU610T-W, ZH510T-B, ZU510T-B, ZU506T-W, ZU506T-B, ZH506T-W, ZH506T-B, ZW506-W, ZU500T-W, ZU500T-B, ZH500T-W,  ZH500T-B, ZU500TST-W</a:t>
                      </a: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$50</a:t>
                      </a:r>
                    </a:p>
                  </a:txBody>
                  <a:tcPr marL="36576" marR="36576" marT="9144" marB="9144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159550"/>
                  </a:ext>
                </a:extLst>
              </a:tr>
              <a:tr h="254358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ZW500T-W</a:t>
                      </a: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$25</a:t>
                      </a:r>
                    </a:p>
                  </a:txBody>
                  <a:tcPr marL="36576" marR="36576" marT="9144" marB="9144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064634"/>
                  </a:ext>
                </a:extLst>
              </a:tr>
              <a:tr h="1816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36576" marR="36576" marT="9144" marB="9144"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66A049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36576" marR="36576" marT="9144" marB="9144" anchor="ctr" anchorCtr="1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4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Data Projectors &amp; IFPs**</a:t>
                      </a:r>
                    </a:p>
                  </a:txBody>
                  <a:tcPr marL="36576" marR="36576" marT="9144" marB="914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SPIF</a:t>
                      </a:r>
                    </a:p>
                  </a:txBody>
                  <a:tcPr marL="36576" marR="36576" marT="9144" marB="9144"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9668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WU515</a:t>
                      </a:r>
                      <a:r>
                        <a:rPr lang="de-DE" sz="95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</a:t>
                      </a:r>
                      <a:r>
                        <a:rPr lang="de-DE" sz="95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WU515T,</a:t>
                      </a:r>
                      <a:r>
                        <a:rPr lang="de-DE" sz="95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WU515TST, EH515T, EH515TST, EH515, W515T,</a:t>
                      </a: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W515, WU615T, EH615T</a:t>
                      </a:r>
                      <a:endParaRPr lang="pl-PL" sz="9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36576" marR="36576" marT="9144" marB="9144"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$100</a:t>
                      </a:r>
                    </a:p>
                  </a:txBody>
                  <a:tcPr marL="36576" marR="36576" marT="9144" marB="9144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939315"/>
                  </a:ext>
                </a:extLst>
              </a:tr>
              <a:tr h="472379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OP861RK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+, </a:t>
                      </a:r>
                      <a:r>
                        <a:rPr lang="pl-PL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OP861RK, OP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75</a:t>
                      </a:r>
                      <a:r>
                        <a:rPr lang="pl-PL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1RK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+, </a:t>
                      </a:r>
                      <a:r>
                        <a:rPr lang="pl-PL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OP751RK, OP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65</a:t>
                      </a:r>
                      <a:r>
                        <a:rPr lang="pl-PL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1RK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+, </a:t>
                      </a:r>
                      <a:r>
                        <a:rPr lang="pl-PL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OP651RK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de-DE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X515</a:t>
                      </a:r>
                      <a:endParaRPr lang="pl-PL" sz="9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$50</a:t>
                      </a:r>
                    </a:p>
                  </a:txBody>
                  <a:tcPr marL="36576" marR="36576" marT="9144" marB="9144" anchor="ctr" anchorCtr="1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797289"/>
                  </a:ext>
                </a:extLst>
              </a:tr>
              <a:tr h="236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EH504WIFI, EH512</a:t>
                      </a: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$40 </a:t>
                      </a:r>
                    </a:p>
                  </a:txBody>
                  <a:tcPr marL="36576" marR="36576" marT="9144" marB="9144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81168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ZH420UST-B, ZH420UST-W, ZH400UST, ZW300USTi, ZW300UST, EH330UST, W320UST, W330UST, EH460ST, EH415ST, EH200ST, W318ST, X318ST, W512</a:t>
                      </a: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$25 </a:t>
                      </a:r>
                    </a:p>
                  </a:txBody>
                  <a:tcPr marL="36576" marR="36576" marT="9144" marB="9144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5835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WU416, WU465, EH465, W460, W365, W416, X460, X365</a:t>
                      </a: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$20</a:t>
                      </a:r>
                    </a:p>
                  </a:txBody>
                  <a:tcPr marL="36576" marR="36576" marT="9144" marB="9144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6189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WU336, WU334, S365</a:t>
                      </a:r>
                    </a:p>
                  </a:txBody>
                  <a:tcPr marL="36576" marR="36576" marT="9144" marB="914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A94D6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$10</a:t>
                      </a:r>
                    </a:p>
                  </a:txBody>
                  <a:tcPr marL="36576" marR="36576" marT="9144" marB="9144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8AC339AC-F4AD-244B-B914-728BAC32F4D0}"/>
              </a:ext>
            </a:extLst>
          </p:cNvPr>
          <p:cNvGrpSpPr/>
          <p:nvPr/>
        </p:nvGrpSpPr>
        <p:grpSpPr>
          <a:xfrm>
            <a:off x="5169501" y="6707378"/>
            <a:ext cx="2647291" cy="2455097"/>
            <a:chOff x="5206618" y="7157101"/>
            <a:chExt cx="2647291" cy="2455097"/>
          </a:xfrm>
        </p:grpSpPr>
        <p:sp>
          <p:nvSpPr>
            <p:cNvPr id="31" name="Text Box 5">
              <a:extLst>
                <a:ext uri="{FF2B5EF4-FFF2-40B4-BE49-F238E27FC236}">
                  <a16:creationId xmlns="" xmlns:a16="http://schemas.microsoft.com/office/drawing/2014/main" id="{A856C1B2-DF34-7C4C-815A-99D8290DE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6618" y="7157101"/>
              <a:ext cx="2521272" cy="1572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lnSpc>
                  <a:spcPct val="90000"/>
                </a:lnSpc>
                <a:spcBef>
                  <a:spcPts val="300"/>
                </a:spcBef>
              </a:pPr>
              <a:r>
                <a:rPr lang="en-US" altLang="en-US" sz="1600" b="1" dirty="0">
                  <a:latin typeface="Century Gothic" charset="0"/>
                  <a:ea typeface="Century Gothic" charset="0"/>
                  <a:cs typeface="Century Gothic" charset="0"/>
                </a:rPr>
                <a:t>Kathleen Reynolds</a:t>
              </a:r>
            </a:p>
            <a:p>
              <a:pPr defTabSz="914400" fontAlgn="base">
                <a:lnSpc>
                  <a:spcPct val="90000"/>
                </a:lnSpc>
                <a:spcBef>
                  <a:spcPts val="300"/>
                </a:spcBef>
              </a:pPr>
              <a:r>
                <a:rPr lang="en-US" altLang="en-US" sz="1300" b="1" dirty="0">
                  <a:latin typeface="Century Gothic" charset="0"/>
                  <a:ea typeface="Century Gothic" charset="0"/>
                  <a:cs typeface="Century Gothic" charset="0"/>
                </a:rPr>
                <a:t>Regional Sales Manager</a:t>
              </a:r>
            </a:p>
            <a:p>
              <a:pPr defTabSz="914400" fontAlgn="base">
                <a:lnSpc>
                  <a:spcPct val="90000"/>
                </a:lnSpc>
                <a:spcBef>
                  <a:spcPts val="300"/>
                </a:spcBef>
              </a:pPr>
              <a:r>
                <a:rPr lang="en-US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Phone: </a:t>
              </a:r>
              <a:r>
                <a:rPr lang="is-IS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408.712.4952</a:t>
              </a:r>
              <a:r>
                <a:rPr lang="en-US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          </a:t>
              </a:r>
              <a:r>
                <a:rPr lang="en-US" altLang="en-US" sz="1300" u="sng" dirty="0">
                  <a:solidFill>
                    <a:srgbClr val="0A94D6"/>
                  </a:solidFill>
                  <a:latin typeface="Century Gothic" charset="0"/>
                  <a:ea typeface="Century Gothic" charset="0"/>
                  <a:cs typeface="Century Gothic" charset="0"/>
                </a:rPr>
                <a:t>KathleenR</a:t>
              </a:r>
              <a:r>
                <a:rPr lang="en-US" altLang="en-US" sz="1300" u="sng" dirty="0">
                  <a:solidFill>
                    <a:srgbClr val="0A94D6"/>
                  </a:solidFill>
                  <a:latin typeface="Century Gothic" charset="0"/>
                  <a:ea typeface="Century Gothic" charset="0"/>
                  <a:cs typeface="Century Gothic" charset="0"/>
                  <a:hlinkClick r:id="rId6">
                    <a:extLst>
                      <a:ext uri="{A12FA001-AC4F-418D-AE19-62706E023703}">
                        <ahyp:hlinkClr xmlns="" xmlns:ahyp="http://schemas.microsoft.com/office/drawing/2018/hyperlinkcolor" val="tx"/>
                      </a:ext>
                    </a:extLst>
                  </a:hlinkClick>
                </a:rPr>
                <a:t>@optoma.com</a:t>
              </a:r>
              <a:endParaRPr lang="en-US" altLang="en-US" sz="1300" b="1" u="sng" dirty="0">
                <a:solidFill>
                  <a:srgbClr val="0A94D6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pPr defTabSz="914400" fontAlgn="base"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en-US" sz="1300" b="1" dirty="0">
                  <a:latin typeface="Century Gothic" charset="0"/>
                  <a:ea typeface="Century Gothic" charset="0"/>
                  <a:cs typeface="Century Gothic" charset="0"/>
                </a:rPr>
                <a:t>Technical Support</a:t>
              </a:r>
              <a:r>
                <a:rPr lang="en-US" altLang="en-US" sz="1300" dirty="0">
                  <a:latin typeface="Century Gothic" charset="0"/>
                  <a:ea typeface="Century Gothic" charset="0"/>
                  <a:cs typeface="Century Gothic" charset="0"/>
                </a:rPr>
                <a:t>                                       </a:t>
              </a:r>
            </a:p>
            <a:p>
              <a:pPr defTabSz="914400" fontAlgn="base">
                <a:lnSpc>
                  <a:spcPct val="90000"/>
                </a:lnSpc>
                <a:spcBef>
                  <a:spcPts val="300"/>
                </a:spcBef>
              </a:pPr>
              <a:r>
                <a:rPr lang="en-US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1-888-289-6786 Option 2 </a:t>
              </a:r>
              <a:r>
                <a:rPr lang="en-US" altLang="en-US" sz="1300" dirty="0">
                  <a:solidFill>
                    <a:srgbClr val="0A94D6"/>
                  </a:solidFill>
                  <a:latin typeface="Century Gothic" charset="0"/>
                  <a:ea typeface="Century Gothic" charset="0"/>
                  <a:cs typeface="Century Gothic" charset="0"/>
                  <a:hlinkClick r:id="rId7">
                    <a:extLst>
                      <a:ext uri="{A12FA001-AC4F-418D-AE19-62706E023703}">
                        <ahyp:hlinkClr xmlns="" xmlns:ahyp="http://schemas.microsoft.com/office/drawing/2018/hyperlinkcolor" val="tx"/>
                      </a:ext>
                    </a:extLst>
                  </a:hlinkClick>
                </a:rPr>
                <a:t>support@optoma.com</a:t>
              </a:r>
              <a:endParaRPr lang="en-US" altLang="en-US" sz="1300" dirty="0">
                <a:solidFill>
                  <a:srgbClr val="0A94D6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8C7F922B-71F8-B94C-88DC-5B525249493F}"/>
                </a:ext>
              </a:extLst>
            </p:cNvPr>
            <p:cNvSpPr/>
            <p:nvPr/>
          </p:nvSpPr>
          <p:spPr>
            <a:xfrm>
              <a:off x="5212713" y="8845834"/>
              <a:ext cx="2641196" cy="7663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base">
                <a:lnSpc>
                  <a:spcPct val="90000"/>
                </a:lnSpc>
                <a:spcBef>
                  <a:spcPts val="300"/>
                </a:spcBef>
              </a:pPr>
              <a:r>
                <a:rPr 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**Optoma ProScene &amp; IFP models require pre-authorization. Contact your RSM. </a:t>
              </a:r>
              <a:endParaRPr lang="en-US" altLang="en-US" sz="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pPr defTabSz="914400" fontAlgn="base">
                <a:spcBef>
                  <a:spcPts val="300"/>
                </a:spcBef>
              </a:pPr>
              <a:endParaRPr lang="en-US" altLang="en-US" sz="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pPr defTabSz="914400" fontAlgn="base">
                <a:lnSpc>
                  <a:spcPct val="90000"/>
                </a:lnSpc>
                <a:spcBef>
                  <a:spcPts val="300"/>
                </a:spcBef>
              </a:pPr>
              <a:r>
                <a:rPr lang="en-US" alt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Subject to change at any time. SPIFs can be claimed at</a:t>
              </a:r>
              <a:r>
                <a:rPr lang="en-US" altLang="en-US" sz="700" dirty="0">
                  <a:latin typeface="Century Gothic" charset="0"/>
                  <a:ea typeface="Century Gothic" charset="0"/>
                  <a:cs typeface="Century Gothic" charset="0"/>
                </a:rPr>
                <a:t> </a:t>
              </a:r>
              <a:r>
                <a:rPr lang="en-US" altLang="en-US" sz="700" dirty="0">
                  <a:solidFill>
                    <a:srgbClr val="0A94D6"/>
                  </a:solidFill>
                  <a:latin typeface="Century Gothic" charset="0"/>
                  <a:ea typeface="Century Gothic" charset="0"/>
                  <a:cs typeface="Century Gothic" charset="0"/>
                  <a:hlinkClick r:id="rId8">
                    <a:extLst>
                      <a:ext uri="{A12FA001-AC4F-418D-AE19-62706E023703}">
                        <ahyp:hlinkClr xmlns="" xmlns:ahyp="http://schemas.microsoft.com/office/drawing/2018/hyperlinkcolor" val="tx"/>
                      </a:ext>
                    </a:extLst>
                  </a:hlinkClick>
                </a:rPr>
                <a:t>OptomaRewards.com</a:t>
              </a:r>
              <a:r>
                <a:rPr lang="en-US" altLang="en-US" sz="700" dirty="0">
                  <a:solidFill>
                    <a:srgbClr val="FF0000"/>
                  </a:solidFill>
                  <a:latin typeface="Century Gothic" charset="0"/>
                  <a:ea typeface="Century Gothic" charset="0"/>
                  <a:cs typeface="Century Gothic" charset="0"/>
                </a:rPr>
                <a:t>. </a:t>
              </a:r>
              <a:r>
                <a:rPr 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Employer guidelines &amp; SPIF policies apply. </a:t>
              </a:r>
              <a:r>
                <a:rPr lang="en-US" alt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Instant rebates are available through                          April 30, 2019 or while supplies last.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198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2600"/>
      </a:hlink>
      <a:folHlink>
        <a:srgbClr val="FF26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7804</TotalTime>
  <Words>438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Norton</dc:creator>
  <cp:lastModifiedBy>Renee Folger</cp:lastModifiedBy>
  <cp:revision>653</cp:revision>
  <cp:lastPrinted>2018-08-30T17:19:46Z</cp:lastPrinted>
  <dcterms:created xsi:type="dcterms:W3CDTF">2016-08-31T14:50:32Z</dcterms:created>
  <dcterms:modified xsi:type="dcterms:W3CDTF">2019-04-09T20:53:49Z</dcterms:modified>
</cp:coreProperties>
</file>